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40"/>
  </p:notesMasterIdLst>
  <p:handoutMasterIdLst>
    <p:handoutMasterId r:id="rId41"/>
  </p:handoutMasterIdLst>
  <p:sldIdLst>
    <p:sldId id="260" r:id="rId2"/>
    <p:sldId id="258" r:id="rId3"/>
    <p:sldId id="350" r:id="rId4"/>
    <p:sldId id="356" r:id="rId5"/>
    <p:sldId id="352" r:id="rId6"/>
    <p:sldId id="355" r:id="rId7"/>
    <p:sldId id="353" r:id="rId8"/>
    <p:sldId id="354" r:id="rId9"/>
    <p:sldId id="293" r:id="rId10"/>
    <p:sldId id="334" r:id="rId11"/>
    <p:sldId id="336" r:id="rId12"/>
    <p:sldId id="327" r:id="rId13"/>
    <p:sldId id="359" r:id="rId14"/>
    <p:sldId id="361" r:id="rId15"/>
    <p:sldId id="362" r:id="rId16"/>
    <p:sldId id="360" r:id="rId17"/>
    <p:sldId id="288" r:id="rId18"/>
    <p:sldId id="330" r:id="rId19"/>
    <p:sldId id="333" r:id="rId20"/>
    <p:sldId id="331" r:id="rId21"/>
    <p:sldId id="329" r:id="rId22"/>
    <p:sldId id="328" r:id="rId23"/>
    <p:sldId id="332" r:id="rId24"/>
    <p:sldId id="349" r:id="rId25"/>
    <p:sldId id="338" r:id="rId26"/>
    <p:sldId id="339" r:id="rId27"/>
    <p:sldId id="341" r:id="rId28"/>
    <p:sldId id="342" r:id="rId29"/>
    <p:sldId id="340" r:id="rId30"/>
    <p:sldId id="357" r:id="rId31"/>
    <p:sldId id="358" r:id="rId32"/>
    <p:sldId id="345" r:id="rId33"/>
    <p:sldId id="346" r:id="rId34"/>
    <p:sldId id="351" r:id="rId35"/>
    <p:sldId id="344" r:id="rId36"/>
    <p:sldId id="347" r:id="rId37"/>
    <p:sldId id="292" r:id="rId38"/>
    <p:sldId id="304" r:id="rId39"/>
  </p:sldIdLst>
  <p:sldSz cx="9144000" cy="6858000" type="screen4x3"/>
  <p:notesSz cx="6735763" cy="986948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59A"/>
    <a:srgbClr val="BDD4BE"/>
    <a:srgbClr val="429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82702" autoAdjust="0"/>
  </p:normalViewPr>
  <p:slideViewPr>
    <p:cSldViewPr>
      <p:cViewPr varScale="1">
        <p:scale>
          <a:sx n="109" d="100"/>
          <a:sy n="109" d="100"/>
        </p:scale>
        <p:origin x="11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A65CB6-E107-42A6-9FD2-1C916BB87C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2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A651BF-B4CB-42B8-97FE-E0FC64CABA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606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DE07C-FE54-4E85-A248-702D337D77FD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dit geval zij de larven</a:t>
            </a:r>
            <a:r>
              <a:rPr lang="nl-NL" baseline="0" dirty="0"/>
              <a:t> het onder werp.</a:t>
            </a:r>
          </a:p>
          <a:p>
            <a:br>
              <a:rPr lang="nl-NL" baseline="0" dirty="0"/>
            </a:br>
            <a:r>
              <a:rPr lang="nl-NL" baseline="0" dirty="0"/>
              <a:t>Vis kijk naar de larven.</a:t>
            </a:r>
          </a:p>
          <a:p>
            <a:endParaRPr lang="nl-NL" baseline="0" dirty="0"/>
          </a:p>
          <a:p>
            <a:r>
              <a:rPr lang="nl-NL" baseline="0" dirty="0"/>
              <a:t>De larven staan scherp op het beeld.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36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slak kruipt</a:t>
            </a:r>
            <a:r>
              <a:rPr lang="nl-NL" baseline="0" dirty="0"/>
              <a:t> de heuvel op naar het onbekende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69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Is alleen om de laatste puntjes op de “I” te zetten.</a:t>
            </a:r>
          </a:p>
          <a:p>
            <a:endParaRPr lang="nl-NL" dirty="0"/>
          </a:p>
          <a:p>
            <a:r>
              <a:rPr lang="nl-NL" dirty="0"/>
              <a:t>Een slechte foto zal nooit beter van worden!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08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grote en het type sensor hebben invloed</a:t>
            </a:r>
            <a:r>
              <a:rPr lang="nl-NL" baseline="0" dirty="0"/>
              <a:t> op de ruis!</a:t>
            </a:r>
          </a:p>
          <a:p>
            <a:endParaRPr lang="nl-NL" baseline="0" dirty="0"/>
          </a:p>
          <a:p>
            <a:r>
              <a:rPr lang="nl-NL" baseline="0" dirty="0"/>
              <a:t>Compact camera heeft kleine </a:t>
            </a:r>
            <a:r>
              <a:rPr lang="nl-NL" dirty="0"/>
              <a:t>sensor dan een spiegelreflex camera, dus veel ruis!</a:t>
            </a:r>
          </a:p>
          <a:p>
            <a:endParaRPr lang="nl-NL" dirty="0"/>
          </a:p>
          <a:p>
            <a:r>
              <a:rPr lang="nl-NL" dirty="0"/>
              <a:t>Dat is de</a:t>
            </a:r>
            <a:r>
              <a:rPr lang="nl-NL" baseline="0" dirty="0"/>
              <a:t> reden dat compact camera’s bij weinig licht veel ruis geven.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978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260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Compact camera’s </a:t>
            </a:r>
          </a:p>
          <a:p>
            <a:r>
              <a:rPr lang="nl-NL" dirty="0"/>
              <a:t>+ Klein</a:t>
            </a:r>
            <a:br>
              <a:rPr lang="nl-NL" dirty="0"/>
            </a:br>
            <a:r>
              <a:rPr lang="nl-NL" dirty="0"/>
              <a:t>+ Makkelijk te bedienen</a:t>
            </a:r>
          </a:p>
          <a:p>
            <a:r>
              <a:rPr lang="nl-NL" dirty="0"/>
              <a:t>+ interne</a:t>
            </a:r>
            <a:r>
              <a:rPr lang="nl-NL" baseline="0" dirty="0"/>
              <a:t> </a:t>
            </a:r>
            <a:r>
              <a:rPr lang="nl-NL" baseline="0" dirty="0" err="1"/>
              <a:t>fliter</a:t>
            </a:r>
            <a:endParaRPr lang="nl-NL" dirty="0"/>
          </a:p>
          <a:p>
            <a:r>
              <a:rPr lang="nl-NL" dirty="0"/>
              <a:t>+ Relatief goedkoop 70-500 euro</a:t>
            </a:r>
          </a:p>
          <a:p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Geen</a:t>
            </a:r>
            <a:r>
              <a:rPr lang="nl-NL" baseline="0" dirty="0"/>
              <a:t> verwisselbare lenzen* </a:t>
            </a:r>
            <a:r>
              <a:rPr lang="nl-NL" i="1" baseline="0" dirty="0"/>
              <a:t>bij nieuwe camera's wel mogelijk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Beperkte lichtgevoeligheid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Geen externe flitser aansluiting</a:t>
            </a:r>
          </a:p>
          <a:p>
            <a:pPr marL="171450" indent="-171450">
              <a:buFontTx/>
              <a:buChar char="-"/>
            </a:pPr>
            <a:r>
              <a:rPr lang="nl-NL" dirty="0"/>
              <a:t>Weinig instelmogelijkheden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r>
              <a:rPr lang="nl-NL" b="1" dirty="0"/>
              <a:t>Spiegelreflex camera’s </a:t>
            </a:r>
          </a:p>
          <a:p>
            <a:r>
              <a:rPr lang="nl-NL" dirty="0"/>
              <a:t>+ </a:t>
            </a:r>
            <a:r>
              <a:rPr lang="nl-NL" baseline="0" dirty="0"/>
              <a:t>verwisselbare lenzen</a:t>
            </a:r>
            <a:br>
              <a:rPr lang="nl-NL" dirty="0"/>
            </a:br>
            <a:r>
              <a:rPr lang="nl-NL" dirty="0"/>
              <a:t>+ externe flitser mogelijk</a:t>
            </a:r>
          </a:p>
          <a:p>
            <a:r>
              <a:rPr lang="nl-NL" dirty="0"/>
              <a:t>+ veel instelmogelijkheden (indien</a:t>
            </a:r>
            <a:r>
              <a:rPr lang="nl-NL" baseline="0" dirty="0"/>
              <a:t> nodig)</a:t>
            </a:r>
          </a:p>
          <a:p>
            <a:r>
              <a:rPr lang="nl-NL" baseline="0" dirty="0"/>
              <a:t>+ RAW bestanden</a:t>
            </a:r>
            <a:endParaRPr lang="nl-NL" dirty="0"/>
          </a:p>
          <a:p>
            <a:endParaRPr lang="nl-NL" dirty="0"/>
          </a:p>
          <a:p>
            <a:r>
              <a:rPr lang="nl-NL" dirty="0"/>
              <a:t>- Groot en zwaar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- Lange leer curve</a:t>
            </a:r>
          </a:p>
          <a:p>
            <a:r>
              <a:rPr lang="nl-NL" dirty="0"/>
              <a:t>- Relatief duur 350-1200 euro tot &gt;30.000</a:t>
            </a:r>
            <a:r>
              <a:rPr lang="nl-NL" baseline="0" dirty="0"/>
              <a:t> euro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64E68-1EB8-4B05-B67E-75EB728B1C44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Een vaste brandpunt afstand. </a:t>
            </a:r>
            <a:r>
              <a:rPr lang="nl-NL" baseline="0" dirty="0"/>
              <a:t>Zoemen doe je met lopen!</a:t>
            </a:r>
            <a:endParaRPr lang="nl-NL" dirty="0"/>
          </a:p>
          <a:p>
            <a:endParaRPr lang="nl-NL" dirty="0"/>
          </a:p>
          <a:p>
            <a:r>
              <a:rPr lang="nl-NL" dirty="0"/>
              <a:t>Een 50 mm lens</a:t>
            </a:r>
            <a:r>
              <a:rPr lang="nl-NL" baseline="0" dirty="0"/>
              <a:t> heeft ongeveer de zelfde zichtveld als de mens.</a:t>
            </a:r>
          </a:p>
          <a:p>
            <a:endParaRPr lang="nl-NL" baseline="0" dirty="0"/>
          </a:p>
          <a:p>
            <a:r>
              <a:rPr lang="nl-NL" baseline="0" dirty="0"/>
              <a:t>Heeft een eenvoudige constructie waardoor hij relatief goedkoop is.</a:t>
            </a:r>
          </a:p>
          <a:p>
            <a:endParaRPr lang="nl-NL" baseline="0" dirty="0"/>
          </a:p>
          <a:p>
            <a:r>
              <a:rPr lang="nl-NL" baseline="0" dirty="0"/>
              <a:t>Zijn zeer lichtgevoelig F1,0 tot F1,8 </a:t>
            </a:r>
            <a:br>
              <a:rPr lang="nl-NL" baseline="0" dirty="0"/>
            </a:br>
            <a:endParaRPr lang="nl-NL" baseline="0" dirty="0"/>
          </a:p>
          <a:p>
            <a:r>
              <a:rPr lang="nl-NL" baseline="0" dirty="0"/>
              <a:t>Een ideale lens bij slecht lichtomstandigheden.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macro lens kan je kleine onderwerpen fotograferen. (dicht bij)</a:t>
            </a:r>
          </a:p>
          <a:p>
            <a:r>
              <a:rPr lang="nl-NL" dirty="0"/>
              <a:t>Een echte macrolens heeft een vergroting  van 1:1</a:t>
            </a:r>
          </a:p>
          <a:p>
            <a:r>
              <a:rPr lang="nl-NL" dirty="0"/>
              <a:t>Heeft een beperkte scherptediepte.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Kan je ook gebruiken als gewone lens!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Zoom lens is een beetje van alle markten thuis.</a:t>
            </a:r>
          </a:p>
          <a:p>
            <a:r>
              <a:rPr lang="nl-NL" dirty="0"/>
              <a:t>Relatief compact.</a:t>
            </a:r>
          </a:p>
          <a:p>
            <a:r>
              <a:rPr lang="nl-NL" dirty="0"/>
              <a:t>Lichtsterkte verloop meestal binnen het zoombereik</a:t>
            </a:r>
          </a:p>
          <a:p>
            <a:r>
              <a:rPr lang="nl-NL" dirty="0"/>
              <a:t>Lens kwaliteit is nooit perfect te krijgen. </a:t>
            </a:r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Externe </a:t>
            </a:r>
            <a:r>
              <a:rPr lang="nl-NL" dirty="0" err="1"/>
              <a:t>fliters</a:t>
            </a:r>
            <a:r>
              <a:rPr lang="nl-NL" dirty="0"/>
              <a:t> hebben grotere lichtsterkte.</a:t>
            </a:r>
          </a:p>
          <a:p>
            <a:endParaRPr lang="nl-NL" dirty="0"/>
          </a:p>
          <a:p>
            <a:r>
              <a:rPr lang="nl-NL" dirty="0"/>
              <a:t>Lichtstraal kan </a:t>
            </a:r>
            <a:r>
              <a:rPr lang="nl-NL" dirty="0" err="1"/>
              <a:t>zoembaar</a:t>
            </a:r>
            <a:r>
              <a:rPr lang="nl-NL" dirty="0"/>
              <a:t> en draaibaar zijn.</a:t>
            </a:r>
          </a:p>
          <a:p>
            <a:endParaRPr lang="nl-NL" dirty="0"/>
          </a:p>
          <a:p>
            <a:r>
              <a:rPr lang="nl-NL" dirty="0"/>
              <a:t>Een verlengkabel is zeer handig bij aquarium fotografie</a:t>
            </a:r>
          </a:p>
          <a:p>
            <a:endParaRPr lang="nl-NL" dirty="0"/>
          </a:p>
          <a:p>
            <a:r>
              <a:rPr lang="nl-NL" dirty="0"/>
              <a:t>Omni </a:t>
            </a:r>
            <a:r>
              <a:rPr lang="nl-NL" dirty="0" err="1"/>
              <a:t>Bouncer</a:t>
            </a:r>
            <a:r>
              <a:rPr lang="nl-NL" dirty="0"/>
              <a:t> geeft </a:t>
            </a:r>
            <a:r>
              <a:rPr lang="nl-NL" dirty="0" err="1"/>
              <a:t>defuus</a:t>
            </a:r>
            <a:r>
              <a:rPr lang="nl-NL" dirty="0"/>
              <a:t> licht.</a:t>
            </a:r>
          </a:p>
          <a:p>
            <a:endParaRPr lang="nl-NL" dirty="0"/>
          </a:p>
          <a:p>
            <a:r>
              <a:rPr lang="nl-NL" dirty="0"/>
              <a:t>Eigenlijk een must bij aquarium fotografie.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goed statief is in veel situaties</a:t>
            </a:r>
            <a:r>
              <a:rPr lang="nl-NL" baseline="0" dirty="0"/>
              <a:t> een must. (lange sluitertijden, telelenzen, macro lenzen)</a:t>
            </a:r>
          </a:p>
          <a:p>
            <a:endParaRPr lang="nl-NL" baseline="0" dirty="0"/>
          </a:p>
          <a:p>
            <a:r>
              <a:rPr lang="nl-NL" dirty="0"/>
              <a:t>Een balhoofd</a:t>
            </a:r>
            <a:r>
              <a:rPr lang="nl-NL" baseline="0" dirty="0"/>
              <a:t> is snel instelbaar, in alle standen.</a:t>
            </a:r>
          </a:p>
          <a:p>
            <a:endParaRPr lang="nl-NL" baseline="0" dirty="0"/>
          </a:p>
          <a:p>
            <a:r>
              <a:rPr lang="nl-NL" baseline="0" dirty="0"/>
              <a:t>Statief, balhoofd, camera, lenzen moeten op elkaar zijn afgesteld! (maximale gewicht)</a:t>
            </a:r>
          </a:p>
          <a:p>
            <a:endParaRPr lang="nl-NL" baseline="0" dirty="0"/>
          </a:p>
          <a:p>
            <a:r>
              <a:rPr lang="nl-NL" baseline="0" dirty="0"/>
              <a:t>Met een grijskaart kan je de juiste belichting instellen (witbalans)</a:t>
            </a:r>
          </a:p>
          <a:p>
            <a:endParaRPr lang="nl-NL" baseline="0" dirty="0"/>
          </a:p>
          <a:p>
            <a:r>
              <a:rPr lang="nl-NL" baseline="0" dirty="0"/>
              <a:t>Draadontspanner voorkomt trillingen tijden het afdrukken bij een statief.</a:t>
            </a:r>
          </a:p>
          <a:p>
            <a:endParaRPr lang="nl-NL" baseline="0" dirty="0"/>
          </a:p>
          <a:p>
            <a:r>
              <a:rPr lang="nl-NL" baseline="0" dirty="0"/>
              <a:t>Een goed statief kost veel geld! Maar gaat lang mee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651BF-B4CB-42B8-97FE-E0FC64CABA17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"/>
            <a:ext cx="6696744" cy="98072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C40D-BD3C-4E62-AEBB-DC04FEC34C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4C55-CAFE-4067-A7B9-0EDE891C0950}" type="datetime1">
              <a:rPr lang="nl-NL"/>
              <a:pPr>
                <a:defRPr/>
              </a:pPr>
              <a:t>11-1-2017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"/>
            <a:ext cx="6768752" cy="98072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C3C1-6123-457F-BF53-9A1AEB6524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2681-93B0-4FA8-8E12-BAF9CE5C9E89}" type="datetime1">
              <a:rPr lang="nl-NL"/>
              <a:pPr>
                <a:defRPr/>
              </a:pPr>
              <a:t>11-1-2017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395537" y="1772816"/>
            <a:ext cx="3240360" cy="4464496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"/>
            <a:ext cx="6696744" cy="980728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3072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67AA-694D-43FA-9C52-E9E4BA66F0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F23C07BF-E23D-4C8B-998A-250F48006A49}" type="datetime1">
              <a:rPr lang="nl-NL"/>
              <a:pPr>
                <a:defRPr/>
              </a:pPr>
              <a:t>11-1-2017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98682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77520" name="Line 16"/>
          <p:cNvSpPr>
            <a:spLocks noChangeShapeType="1"/>
          </p:cNvSpPr>
          <p:nvPr userDrawn="1"/>
        </p:nvSpPr>
        <p:spPr bwMode="auto">
          <a:xfrm>
            <a:off x="0" y="6619875"/>
            <a:ext cx="9144000" cy="0"/>
          </a:xfrm>
          <a:prstGeom prst="line">
            <a:avLst/>
          </a:prstGeom>
          <a:noFill/>
          <a:ln w="127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0"/>
            <a:ext cx="6696744" cy="9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7752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53188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>
                <a:solidFill>
                  <a:srgbClr val="0070C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27752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53188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504C1FE1-E28E-4CC5-8FF4-139EC4A853E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27752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24300" y="6453188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000">
                <a:solidFill>
                  <a:srgbClr val="0070C0"/>
                </a:solidFill>
                <a:latin typeface="+mn-lt"/>
              </a:defRPr>
            </a:lvl1pPr>
          </a:lstStyle>
          <a:p>
            <a:pPr>
              <a:defRPr/>
            </a:pPr>
            <a:fld id="{E44917D4-623D-4A56-835B-66A596D89B12}" type="datetime1">
              <a:rPr lang="nl-NL"/>
              <a:pPr>
                <a:defRPr/>
              </a:pPr>
              <a:t>11-1-2017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32" y="0"/>
            <a:ext cx="1216795" cy="94187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as Demi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rgbClr val="22859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25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50B6A7-9DA5-4D2A-AB9B-047B6D124E0A}" type="slidenum">
              <a:rPr lang="nl-NL"/>
              <a:pPr>
                <a:defRPr/>
              </a:pPr>
              <a:t>1</a:t>
            </a:fld>
            <a:endParaRPr lang="nl-NL" dirty="0"/>
          </a:p>
        </p:txBody>
      </p:sp>
      <p:sp>
        <p:nvSpPr>
          <p:cNvPr id="6155" name="Rectangle 21"/>
          <p:cNvSpPr>
            <a:spLocks noGrp="1" noChangeArrowheads="1"/>
          </p:cNvSpPr>
          <p:nvPr>
            <p:ph type="dt" sz="half" idx="12"/>
          </p:nvPr>
        </p:nvSpPr>
        <p:spPr>
          <a:noFill/>
        </p:spPr>
        <p:txBody>
          <a:bodyPr/>
          <a:lstStyle/>
          <a:p>
            <a:fld id="{82EA4129-4E4B-43F9-9E69-48464C61C605}" type="datetime1">
              <a:rPr lang="nl-NL" smtClean="0">
                <a:solidFill>
                  <a:schemeClr val="tx1"/>
                </a:solidFill>
              </a:rPr>
              <a:pPr/>
              <a:t>11-1-2017</a:t>
            </a:fld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00" y="-31947"/>
            <a:ext cx="9180000" cy="6915547"/>
          </a:xfrm>
          <a:prstGeom prst="rect">
            <a:avLst/>
          </a:prstGeom>
        </p:spPr>
      </p:pic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52" name="Line 16"/>
          <p:cNvSpPr>
            <a:spLocks noChangeShapeType="1"/>
          </p:cNvSpPr>
          <p:nvPr/>
        </p:nvSpPr>
        <p:spPr bwMode="auto">
          <a:xfrm>
            <a:off x="0" y="661987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53" name="Rectangle 19"/>
          <p:cNvSpPr txBox="1">
            <a:spLocks noChangeArrowheads="1"/>
          </p:cNvSpPr>
          <p:nvPr/>
        </p:nvSpPr>
        <p:spPr bwMode="auto">
          <a:xfrm>
            <a:off x="468313" y="6453188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eaLnBrk="1" hangingPunct="1"/>
            <a:r>
              <a:rPr lang="nl-NL" sz="1000" dirty="0">
                <a:latin typeface="Verdana" pitchFamily="34" charset="0"/>
              </a:rPr>
              <a:t>Ernö Dobronyi</a:t>
            </a:r>
          </a:p>
        </p:txBody>
      </p:sp>
      <p:sp>
        <p:nvSpPr>
          <p:cNvPr id="6154" name="Rectangle 20"/>
          <p:cNvSpPr txBox="1">
            <a:spLocks noChangeArrowheads="1"/>
          </p:cNvSpPr>
          <p:nvPr/>
        </p:nvSpPr>
        <p:spPr bwMode="auto">
          <a:xfrm>
            <a:off x="6588125" y="6453188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r" eaLnBrk="1" hangingPunct="1"/>
            <a:fld id="{3E04B426-721C-4FF3-BF8D-529673710182}" type="slidenum">
              <a:rPr lang="nl-NL" sz="1000">
                <a:latin typeface="Verdana" pitchFamily="34" charset="0"/>
              </a:rPr>
              <a:pPr algn="r" eaLnBrk="1" hangingPunct="1"/>
              <a:t>1</a:t>
            </a:fld>
            <a:endParaRPr lang="nl-NL" sz="1000" dirty="0">
              <a:latin typeface="Verdana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32" y="0"/>
            <a:ext cx="1216795" cy="941871"/>
          </a:xfrm>
          <a:prstGeom prst="rect">
            <a:avLst/>
          </a:prstGeom>
        </p:spPr>
      </p:pic>
      <p:sp>
        <p:nvSpPr>
          <p:cNvPr id="15" name="Rectangle 19"/>
          <p:cNvSpPr txBox="1">
            <a:spLocks noChangeArrowheads="1"/>
          </p:cNvSpPr>
          <p:nvPr/>
        </p:nvSpPr>
        <p:spPr bwMode="auto">
          <a:xfrm>
            <a:off x="4067944" y="6470310"/>
            <a:ext cx="108012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eaLnBrk="1" hangingPunct="1"/>
            <a:r>
              <a:rPr lang="nl-NL" sz="1000" dirty="0">
                <a:latin typeface="Verdana" pitchFamily="34" charset="0"/>
              </a:rPr>
              <a:t>01-12-2016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 rot="16200000">
            <a:off x="-2857425" y="2855915"/>
            <a:ext cx="6851650" cy="1139825"/>
          </a:xfrm>
        </p:spPr>
        <p:txBody>
          <a:bodyPr/>
          <a:lstStyle/>
          <a:p>
            <a:r>
              <a:rPr lang="nl-NL" dirty="0"/>
              <a:t>Aquarium fotografie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64088" y="990600"/>
            <a:ext cx="3779912" cy="5867400"/>
          </a:xfrm>
          <a:prstGeom prst="rect">
            <a:avLst/>
          </a:prstGeom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Beeldvorming </a:t>
            </a:r>
            <a:r>
              <a:rPr lang="nl-NL" sz="2400" dirty="0"/>
              <a:t>antwoord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597893" y="4869159"/>
            <a:ext cx="8078564" cy="151216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Het moet emotie oproepen</a:t>
            </a:r>
            <a:r>
              <a:rPr lang="nl-NL" b="1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nl-NL" kern="1200" dirty="0">
                <a:ea typeface="+mn-ea"/>
                <a:cs typeface="+mn-cs"/>
              </a:rPr>
              <a:t>Bij het onderwerp (indien mogelijk)</a:t>
            </a:r>
          </a:p>
          <a:p>
            <a:pPr lvl="1" eaLnBrk="1" hangingPunct="1">
              <a:lnSpc>
                <a:spcPct val="90000"/>
              </a:lnSpc>
            </a:pPr>
            <a:r>
              <a:rPr lang="nl-NL" kern="1200" dirty="0">
                <a:ea typeface="+mn-ea"/>
                <a:cs typeface="+mn-cs"/>
              </a:rPr>
              <a:t>Bij de fotograaf</a:t>
            </a:r>
          </a:p>
          <a:p>
            <a:pPr lvl="1" eaLnBrk="1" hangingPunct="1">
              <a:lnSpc>
                <a:spcPct val="90000"/>
              </a:lnSpc>
            </a:pPr>
            <a:r>
              <a:rPr lang="nl-NL" kern="1200" dirty="0">
                <a:ea typeface="+mn-ea"/>
                <a:cs typeface="+mn-cs"/>
              </a:rPr>
              <a:t>Bij andere mensen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F90BC-3F73-49CA-9C56-00F375D6C485}" type="slidenum">
              <a:rPr lang="nl-NL"/>
              <a:pPr>
                <a:defRPr/>
              </a:pPr>
              <a:t>10</a:t>
            </a:fld>
            <a:endParaRPr lang="nl-NL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7124" y="1754113"/>
            <a:ext cx="7934547" cy="28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dirty="0">
                <a:solidFill>
                  <a:schemeClr val="accent1"/>
                </a:solidFill>
              </a:rPr>
              <a:t>Wat heeft een mooie foto?</a:t>
            </a:r>
            <a:endParaRPr lang="nl-NL" dirty="0"/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Het onderwerp staat scherp op de foto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Het heeft een goede compositie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Heeft een goede uitsnede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Het heeft één onderwerp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Het vertelt een verhaal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Het is goed belicht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Enz.</a:t>
            </a:r>
            <a:br>
              <a:rPr lang="nl-NL" dirty="0"/>
            </a:br>
            <a:endParaRPr lang="nl-NL" dirty="0"/>
          </a:p>
        </p:txBody>
      </p:sp>
      <p:sp>
        <p:nvSpPr>
          <p:cNvPr id="8" name="Afgeronde rechthoek 7"/>
          <p:cNvSpPr/>
          <p:nvPr/>
        </p:nvSpPr>
        <p:spPr bwMode="auto">
          <a:xfrm rot="18867524">
            <a:off x="1575937" y="3435101"/>
            <a:ext cx="4032448" cy="100811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Theoretisch</a:t>
            </a:r>
          </a:p>
        </p:txBody>
      </p:sp>
    </p:spTree>
    <p:extLst>
      <p:ext uri="{BB962C8B-B14F-4D97-AF65-F5344CB8AC3E}">
        <p14:creationId xmlns:p14="http://schemas.microsoft.com/office/powerpoint/2010/main" val="10840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onderwerp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1547999"/>
            <a:ext cx="6803999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44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Zoomlens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17-85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1/640 sec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F/5,6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Brandpuntsafstand </a:t>
            </a:r>
            <a:r>
              <a:rPr lang="nl-NL" sz="1200" dirty="0">
                <a:solidFill>
                  <a:srgbClr val="22859A"/>
                </a:solidFill>
              </a:rPr>
              <a:t>85 mm</a:t>
            </a:r>
          </a:p>
          <a:p>
            <a:pPr marL="0" indent="0" algn="ctr">
              <a:buNone/>
            </a:pPr>
            <a:endParaRPr lang="nl-NL" sz="12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400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Boven</a:t>
            </a:r>
          </a:p>
        </p:txBody>
      </p:sp>
      <p:sp>
        <p:nvSpPr>
          <p:cNvPr id="2" name="Ovaal 1"/>
          <p:cNvSpPr/>
          <p:nvPr/>
        </p:nvSpPr>
        <p:spPr bwMode="auto">
          <a:xfrm>
            <a:off x="4139952" y="1772816"/>
            <a:ext cx="2808312" cy="41044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verhaal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1548000"/>
            <a:ext cx="6803999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44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Macrolens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90 mm</a:t>
            </a:r>
          </a:p>
          <a:p>
            <a:pPr marL="0" indent="0" algn="ctr"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1/60 sec</a:t>
            </a:r>
          </a:p>
          <a:p>
            <a:pPr marL="0" indent="0" algn="ctr"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F/4,5</a:t>
            </a:r>
          </a:p>
          <a:p>
            <a:pPr marL="0" indent="0" algn="ctr"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None/>
            </a:pPr>
            <a:r>
              <a:rPr lang="nl-NL" sz="1200" b="1" dirty="0"/>
              <a:t>Brandpuntsafstand</a:t>
            </a:r>
          </a:p>
          <a:p>
            <a:pPr marL="0" indent="0" algn="ctr">
              <a:buNone/>
            </a:pPr>
            <a:r>
              <a:rPr lang="nl-NL" sz="1200" b="1" dirty="0"/>
              <a:t> </a:t>
            </a:r>
            <a:r>
              <a:rPr lang="nl-NL" sz="1200" dirty="0">
                <a:solidFill>
                  <a:srgbClr val="22859A"/>
                </a:solidFill>
              </a:rPr>
              <a:t>90 mm</a:t>
            </a:r>
          </a:p>
          <a:p>
            <a:pPr marL="0" indent="0" algn="ctr">
              <a:buNone/>
            </a:pPr>
            <a:endParaRPr lang="nl-NL" sz="12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400</a:t>
            </a:r>
          </a:p>
          <a:p>
            <a:pPr marL="0" indent="0" algn="ctr"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Van boven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voorkant ruit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96752"/>
            <a:ext cx="1927860" cy="1927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Gekromde verbindingslijn 2"/>
          <p:cNvCxnSpPr/>
          <p:nvPr/>
        </p:nvCxnSpPr>
        <p:spPr bwMode="auto">
          <a:xfrm rot="10800000">
            <a:off x="2123728" y="3429000"/>
            <a:ext cx="1224136" cy="50405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Gekromde verbindingslijn 11"/>
          <p:cNvCxnSpPr/>
          <p:nvPr/>
        </p:nvCxnSpPr>
        <p:spPr bwMode="auto">
          <a:xfrm rot="10800000">
            <a:off x="4295530" y="4024132"/>
            <a:ext cx="2736304" cy="504056"/>
          </a:xfrm>
          <a:prstGeom prst="curvedConnector3">
            <a:avLst>
              <a:gd name="adj1" fmla="val 70341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130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Soms een beetje humor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48000"/>
            <a:ext cx="6472464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020272" y="1555435"/>
            <a:ext cx="1944000" cy="4500000"/>
          </a:xfrm>
          <a:prstGeom prst="rect">
            <a:avLst/>
          </a:prstGeom>
        </p:spPr>
        <p:txBody>
          <a:bodyPr vert="vert27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NL" sz="3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Fotobewerking is geen symptoom bestrijding!</a:t>
            </a:r>
          </a:p>
        </p:txBody>
      </p:sp>
    </p:spTree>
    <p:extLst>
      <p:ext uri="{BB962C8B-B14F-4D97-AF65-F5344CB8AC3E}">
        <p14:creationId xmlns:p14="http://schemas.microsoft.com/office/powerpoint/2010/main" val="37554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Beeldvorming </a:t>
            </a:r>
            <a:r>
              <a:rPr lang="nl-NL" sz="2400" dirty="0"/>
              <a:t>ISO-waarde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F90BC-3F73-49CA-9C56-00F375D6C485}" type="slidenum">
              <a:rPr lang="nl-NL"/>
              <a:pPr>
                <a:defRPr/>
              </a:pPr>
              <a:t>14</a:t>
            </a:fld>
            <a:endParaRPr lang="nl-NL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7124" y="1754113"/>
            <a:ext cx="8079332" cy="21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ISO-waarde  </a:t>
            </a:r>
            <a:r>
              <a:rPr lang="nl-NL" sz="2000" dirty="0">
                <a:solidFill>
                  <a:srgbClr val="FF0000"/>
                </a:solidFill>
              </a:rPr>
              <a:t>(sensor lichtgevoeligheid/ </a:t>
            </a:r>
            <a:r>
              <a:rPr lang="nl-NL" sz="2000" dirty="0" err="1">
                <a:solidFill>
                  <a:srgbClr val="FF0000"/>
                </a:solidFill>
              </a:rPr>
              <a:t>verstekking</a:t>
            </a:r>
            <a:r>
              <a:rPr lang="nl-NL" sz="2000" dirty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De standaard ISO waarden zijn:</a:t>
            </a:r>
            <a:br>
              <a:rPr lang="nl-NL" dirty="0"/>
            </a:br>
            <a:r>
              <a:rPr lang="nl-NL" dirty="0"/>
              <a:t>50,   100,   200,   400,   800,   1600,   3200,  6400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Een verdubbeling van je ISO-waarde geeft een verdubbeling van je lichtgevoeligheid aan.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Hoe hoger de ISO waarden des te meer ruis.</a:t>
            </a:r>
          </a:p>
          <a:p>
            <a:pPr lvl="1" eaLnBrk="1" hangingPunct="1">
              <a:lnSpc>
                <a:spcPct val="90000"/>
              </a:lnSpc>
            </a:pP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5726766" y="4033663"/>
            <a:ext cx="3120351" cy="2365107"/>
            <a:chOff x="5726766" y="3861048"/>
            <a:chExt cx="3120351" cy="2365107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6766" y="3861048"/>
              <a:ext cx="3120351" cy="2365107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>
              <a:off x="6614321" y="4928185"/>
              <a:ext cx="134524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900" dirty="0"/>
                <a:t>10.1 Megapixel CMOS</a:t>
              </a:r>
            </a:p>
          </p:txBody>
        </p:sp>
      </p:grpSp>
      <p:sp>
        <p:nvSpPr>
          <p:cNvPr id="10" name="Afgeronde rechthoek 9"/>
          <p:cNvSpPr/>
          <p:nvPr/>
        </p:nvSpPr>
        <p:spPr bwMode="auto">
          <a:xfrm>
            <a:off x="755576" y="4293096"/>
            <a:ext cx="4395126" cy="1866107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nl-NL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Voorbeeld</a:t>
            </a:r>
          </a:p>
          <a:p>
            <a:r>
              <a:rPr lang="nl-NL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Als je bij ISO 100 een belichtingstijd van 1/20s nodig hebt, zal de benodigde belichtingstijd bij ISO 400 nog 1/80 s bedragen</a:t>
            </a:r>
          </a:p>
        </p:txBody>
      </p:sp>
    </p:spTree>
    <p:extLst>
      <p:ext uri="{BB962C8B-B14F-4D97-AF65-F5344CB8AC3E}">
        <p14:creationId xmlns:p14="http://schemas.microsoft.com/office/powerpoint/2010/main" val="19705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Beeldvorming </a:t>
            </a:r>
            <a:r>
              <a:rPr lang="nl-NL" sz="2400" dirty="0"/>
              <a:t>Diafragma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F90BC-3F73-49CA-9C56-00F375D6C485}" type="slidenum">
              <a:rPr lang="nl-NL"/>
              <a:pPr>
                <a:defRPr/>
              </a:pPr>
              <a:t>15</a:t>
            </a:fld>
            <a:endParaRPr lang="nl-NL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7124" y="1754113"/>
            <a:ext cx="8079332" cy="21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Diafragma </a:t>
            </a:r>
            <a:r>
              <a:rPr lang="nl-NL" sz="2000" dirty="0">
                <a:solidFill>
                  <a:srgbClr val="FF0000"/>
                </a:solidFill>
              </a:rPr>
              <a:t>(grote lensopening)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De standaard diafragma waarden zijn:</a:t>
            </a:r>
            <a:br>
              <a:rPr lang="nl-NL" dirty="0"/>
            </a:br>
            <a:r>
              <a:rPr lang="nl-NL" dirty="0"/>
              <a:t>1   1,4   2   2,8   4   5,6   8   11   16   22   32   45   64 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De verhouding tussen deze getallen geven een verdubbeling of een halvering van licht weer.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Bij hogere waarden neemt de scherptediepte toe.</a:t>
            </a:r>
          </a:p>
        </p:txBody>
      </p:sp>
      <p:sp>
        <p:nvSpPr>
          <p:cNvPr id="10" name="Afgeronde rechthoek 9"/>
          <p:cNvSpPr/>
          <p:nvPr/>
        </p:nvSpPr>
        <p:spPr bwMode="auto">
          <a:xfrm>
            <a:off x="755576" y="4376379"/>
            <a:ext cx="3456384" cy="175260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nl-NL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Voorbeeld</a:t>
            </a:r>
          </a:p>
          <a:p>
            <a:r>
              <a:rPr lang="nl-NL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Bij </a:t>
            </a:r>
            <a:r>
              <a:rPr lang="nl-NL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f</a:t>
            </a:r>
            <a:r>
              <a:rPr lang="nl-NL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/2.8  zal de hoeveelheid doorgelaten licht exact dubbel</a:t>
            </a:r>
          </a:p>
          <a:p>
            <a:r>
              <a:rPr lang="nl-NL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zo hoog zijn als bij </a:t>
            </a:r>
            <a:r>
              <a:rPr lang="nl-NL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f</a:t>
            </a:r>
            <a:r>
              <a:rPr lang="nl-NL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</a:rPr>
              <a:t>/4.0.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376380"/>
            <a:ext cx="44005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4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Beeldvorming </a:t>
            </a:r>
            <a:r>
              <a:rPr lang="nl-NL" sz="2400" dirty="0"/>
              <a:t>Sluitertijd</a:t>
            </a: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207" y="2780232"/>
            <a:ext cx="2227811" cy="2227811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F90BC-3F73-49CA-9C56-00F375D6C485}" type="slidenum">
              <a:rPr lang="nl-NL"/>
              <a:pPr>
                <a:defRPr/>
              </a:pPr>
              <a:t>16</a:t>
            </a:fld>
            <a:endParaRPr lang="nl-NL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7124" y="1754113"/>
            <a:ext cx="8079332" cy="26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Sluitertijd  </a:t>
            </a:r>
            <a:r>
              <a:rPr lang="nl-NL" sz="2000" dirty="0"/>
              <a:t>(belichtingstijd)</a:t>
            </a:r>
            <a:endParaRPr lang="nl-NL" sz="2000" dirty="0">
              <a:solidFill>
                <a:schemeClr val="accent1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Hoe korter de belichtingstijd, hoe minder licht op de sensor valt.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De lengte van de belichtingstijd is echter beperkt. </a:t>
            </a:r>
          </a:p>
          <a:p>
            <a:pPr lvl="1" eaLnBrk="1" hangingPunct="1">
              <a:spcBef>
                <a:spcPts val="600"/>
              </a:spcBef>
            </a:pPr>
            <a:r>
              <a:rPr lang="nl-NL" dirty="0"/>
              <a:t>Snel bewegende onderwerpen vragen kortere sluitertijden om het beeld te bevriezen. </a:t>
            </a:r>
            <a:br>
              <a:rPr lang="nl-NL" dirty="0"/>
            </a:br>
            <a:endParaRPr lang="nl-NL" dirty="0"/>
          </a:p>
        </p:txBody>
      </p:sp>
      <p:grpSp>
        <p:nvGrpSpPr>
          <p:cNvPr id="2" name="Groep 1"/>
          <p:cNvGrpSpPr/>
          <p:nvPr/>
        </p:nvGrpSpPr>
        <p:grpSpPr>
          <a:xfrm>
            <a:off x="759430" y="4530621"/>
            <a:ext cx="4392488" cy="1500893"/>
            <a:chOff x="759430" y="4530621"/>
            <a:chExt cx="4392488" cy="1500893"/>
          </a:xfrm>
        </p:grpSpPr>
        <p:sp>
          <p:nvSpPr>
            <p:cNvPr id="15" name="Afgeronde rechthoek 14"/>
            <p:cNvSpPr/>
            <p:nvPr/>
          </p:nvSpPr>
          <p:spPr bwMode="auto">
            <a:xfrm>
              <a:off x="759430" y="4530621"/>
              <a:ext cx="4392488" cy="1500893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r>
                <a:rPr lang="nl-NL" b="1" dirty="0">
                  <a:solidFill>
                    <a:schemeClr val="accent6">
                      <a:lumMod val="95000"/>
                      <a:lumOff val="5000"/>
                    </a:schemeClr>
                  </a:solidFill>
                  <a:latin typeface="Arial" charset="0"/>
                </a:rPr>
                <a:t>Tip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nl-NL" dirty="0">
                  <a:solidFill>
                    <a:schemeClr val="accent6">
                      <a:lumMod val="95000"/>
                      <a:lumOff val="5000"/>
                    </a:schemeClr>
                  </a:solidFill>
                  <a:latin typeface="Arial" charset="0"/>
                </a:rPr>
                <a:t>Sluitertijd niet instelbaar!</a:t>
              </a:r>
            </a:p>
            <a:p>
              <a:r>
                <a:rPr lang="nl-NL" dirty="0">
                  <a:solidFill>
                    <a:schemeClr val="accent6">
                      <a:lumMod val="95000"/>
                      <a:lumOff val="5000"/>
                    </a:schemeClr>
                  </a:solidFill>
                  <a:latin typeface="Arial" charset="0"/>
                </a:rPr>
                <a:t>Probeer dan de sportstand! </a:t>
              </a:r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40" b="100000" l="404" r="100000">
                          <a14:foregroundMark x1="31536" y1="9988" x2="31536" y2="9988"/>
                          <a14:foregroundMark x1="23854" y1="58222" x2="23854" y2="58222"/>
                          <a14:foregroundMark x1="68598" y1="25457" x2="68598" y2="25457"/>
                          <a14:backgroundMark x1="80593" y1="13886" x2="80593" y2="13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4642174"/>
              <a:ext cx="1154832" cy="1277786"/>
            </a:xfrm>
            <a:prstGeom prst="rect">
              <a:avLst/>
            </a:prstGeom>
          </p:spPr>
        </p:pic>
      </p:grpSp>
      <p:sp>
        <p:nvSpPr>
          <p:cNvPr id="10" name="Rechthoek 9"/>
          <p:cNvSpPr/>
          <p:nvPr/>
        </p:nvSpPr>
        <p:spPr bwMode="auto">
          <a:xfrm>
            <a:off x="7671792" y="5079758"/>
            <a:ext cx="1004664" cy="34634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 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412776"/>
            <a:ext cx="1043955" cy="47251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400199"/>
            <a:ext cx="7620000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2" y="1440160"/>
            <a:ext cx="3025212" cy="472514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0" y="1548000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JL-RECHTS 9"/>
          <p:cNvSpPr/>
          <p:nvPr/>
        </p:nvSpPr>
        <p:spPr bwMode="auto">
          <a:xfrm>
            <a:off x="251520" y="1988840"/>
            <a:ext cx="43204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7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19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2" y="1440160"/>
            <a:ext cx="3025212" cy="4725144"/>
          </a:xfrm>
          <a:prstGeom prst="rect">
            <a:avLst/>
          </a:prstGeom>
        </p:spPr>
      </p:pic>
      <p:sp>
        <p:nvSpPr>
          <p:cNvPr id="10" name="PIJL-RECHTS 9"/>
          <p:cNvSpPr/>
          <p:nvPr/>
        </p:nvSpPr>
        <p:spPr bwMode="auto">
          <a:xfrm>
            <a:off x="251520" y="2420888"/>
            <a:ext cx="43204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548000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2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54872" y="2996952"/>
            <a:ext cx="4389128" cy="3599085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Onderwerpen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4038600" cy="5112568"/>
          </a:xfrm>
        </p:spPr>
        <p:txBody>
          <a:bodyPr/>
          <a:lstStyle/>
          <a:p>
            <a:pPr eaLnBrk="1" hangingPunct="1"/>
            <a:r>
              <a:rPr lang="nl-NL" dirty="0"/>
              <a:t>Hardware</a:t>
            </a:r>
          </a:p>
          <a:p>
            <a:pPr lvl="1" eaLnBrk="1" hangingPunct="1"/>
            <a:r>
              <a:rPr lang="nl-NL" dirty="0"/>
              <a:t>Welke camera</a:t>
            </a:r>
          </a:p>
          <a:p>
            <a:pPr lvl="1" eaLnBrk="1" hangingPunct="1"/>
            <a:r>
              <a:rPr lang="nl-NL" dirty="0"/>
              <a:t>Welke objectief</a:t>
            </a:r>
          </a:p>
          <a:p>
            <a:pPr lvl="1" eaLnBrk="1" hangingPunct="1"/>
            <a:r>
              <a:rPr lang="nl-NL" dirty="0"/>
              <a:t>Welke flitser</a:t>
            </a:r>
          </a:p>
          <a:p>
            <a:pPr lvl="1" eaLnBrk="1" hangingPunct="1"/>
            <a:r>
              <a:rPr lang="nl-NL" dirty="0"/>
              <a:t>Welke hulpmiddelen</a:t>
            </a:r>
          </a:p>
          <a:p>
            <a:pPr marL="342900" lvl="1" indent="-342900" eaLnBrk="1" hangingPunct="1"/>
            <a:r>
              <a:rPr lang="nl-NL" sz="2800" dirty="0">
                <a:solidFill>
                  <a:schemeClr val="accent2"/>
                </a:solidFill>
                <a:ea typeface="+mn-ea"/>
                <a:cs typeface="+mn-cs"/>
              </a:rPr>
              <a:t>De theorie</a:t>
            </a:r>
          </a:p>
          <a:p>
            <a:pPr lvl="1" eaLnBrk="1" hangingPunct="1"/>
            <a:r>
              <a:rPr lang="nl-NL" dirty="0"/>
              <a:t>Beeldvorming</a:t>
            </a:r>
          </a:p>
          <a:p>
            <a:pPr lvl="1" eaLnBrk="1" hangingPunct="1"/>
            <a:r>
              <a:rPr lang="nl-NL" dirty="0"/>
              <a:t>Witbalans</a:t>
            </a:r>
          </a:p>
          <a:p>
            <a:pPr lvl="1" eaLnBrk="1" hangingPunct="1"/>
            <a:r>
              <a:rPr lang="nl-NL" dirty="0"/>
              <a:t>Reflectie</a:t>
            </a:r>
          </a:p>
          <a:p>
            <a:pPr lvl="1" eaLnBrk="1" hangingPunct="1"/>
            <a:r>
              <a:rPr lang="nl-NL" dirty="0"/>
              <a:t>Compositie </a:t>
            </a:r>
          </a:p>
          <a:p>
            <a:pPr eaLnBrk="1" hangingPunct="1"/>
            <a:r>
              <a:rPr lang="nl-NL" dirty="0"/>
              <a:t>Pauze</a:t>
            </a:r>
          </a:p>
          <a:p>
            <a:pPr eaLnBrk="1" hangingPunct="1"/>
            <a:r>
              <a:rPr lang="nl-NL" dirty="0"/>
              <a:t>De praktijk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2" y="1440160"/>
            <a:ext cx="3025212" cy="472514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0" y="1548000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IJL-RECHTS 8"/>
          <p:cNvSpPr/>
          <p:nvPr/>
        </p:nvSpPr>
        <p:spPr bwMode="auto">
          <a:xfrm>
            <a:off x="251520" y="2924944"/>
            <a:ext cx="43204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7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2" y="1440160"/>
            <a:ext cx="3025212" cy="472514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0" y="1548000"/>
            <a:ext cx="450912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IJL-RECHTS 5"/>
          <p:cNvSpPr/>
          <p:nvPr/>
        </p:nvSpPr>
        <p:spPr bwMode="auto">
          <a:xfrm>
            <a:off x="251520" y="3514528"/>
            <a:ext cx="43204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74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2" y="1440160"/>
            <a:ext cx="3025212" cy="472514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548000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IJL-RECHTS 8"/>
          <p:cNvSpPr/>
          <p:nvPr/>
        </p:nvSpPr>
        <p:spPr bwMode="auto">
          <a:xfrm>
            <a:off x="251520" y="4005064"/>
            <a:ext cx="43204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74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23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2" y="1440160"/>
            <a:ext cx="3025212" cy="47251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548000"/>
            <a:ext cx="45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IJL-RECHTS 8"/>
          <p:cNvSpPr/>
          <p:nvPr/>
        </p:nvSpPr>
        <p:spPr bwMode="auto">
          <a:xfrm>
            <a:off x="251520" y="4509120"/>
            <a:ext cx="43204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Witbalans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2E34F-D9D4-4500-B45B-844ED7D6BFDC}" type="slidenum">
              <a:rPr lang="nl-NL"/>
              <a:pPr>
                <a:defRPr/>
              </a:pPr>
              <a:t>24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92" y="1440160"/>
            <a:ext cx="3025212" cy="4725144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 bwMode="auto">
          <a:xfrm>
            <a:off x="256531" y="5064782"/>
            <a:ext cx="43204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4644008" y="1628800"/>
            <a:ext cx="4032448" cy="4536504"/>
          </a:xfrm>
          <a:prstGeom prst="roundRect">
            <a:avLst>
              <a:gd name="adj" fmla="val 3439"/>
            </a:avLst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4000" dirty="0">
                <a:solidFill>
                  <a:schemeClr val="accent6"/>
                </a:solidFill>
              </a:rPr>
              <a:t>Grijskaart</a:t>
            </a:r>
          </a:p>
          <a:p>
            <a:pPr algn="ctr"/>
            <a:r>
              <a:rPr lang="nl-NL" sz="4000" dirty="0">
                <a:solidFill>
                  <a:schemeClr val="accent6"/>
                </a:solidFill>
              </a:rPr>
              <a:t>18% grijs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754700" y="5589240"/>
            <a:ext cx="2881195" cy="504056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IJL-RECHTS 12"/>
          <p:cNvSpPr/>
          <p:nvPr/>
        </p:nvSpPr>
        <p:spPr bwMode="auto">
          <a:xfrm>
            <a:off x="3779912" y="4802553"/>
            <a:ext cx="432048" cy="11005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Reflectie van flitser</a:t>
            </a: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00" y="1548000"/>
            <a:ext cx="6785850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44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Zoom 17-85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1/60 sec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F/4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Brandpuntsafstand </a:t>
            </a:r>
            <a:r>
              <a:rPr lang="nl-NL" sz="1200" dirty="0">
                <a:solidFill>
                  <a:srgbClr val="22859A"/>
                </a:solidFill>
              </a:rPr>
              <a:t>17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100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Van voren</a:t>
            </a:r>
          </a:p>
        </p:txBody>
      </p:sp>
    </p:spTree>
    <p:extLst>
      <p:ext uri="{BB962C8B-B14F-4D97-AF65-F5344CB8AC3E}">
        <p14:creationId xmlns:p14="http://schemas.microsoft.com/office/powerpoint/2010/main" val="232770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Reflectie door aquarium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1548000"/>
            <a:ext cx="6796087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08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Zoom 17-85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1/60 sec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F/4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Brandpuntsafstand </a:t>
            </a:r>
            <a:r>
              <a:rPr lang="nl-NL" sz="1200" dirty="0">
                <a:solidFill>
                  <a:srgbClr val="22859A"/>
                </a:solidFill>
              </a:rPr>
              <a:t>17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400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Geen</a:t>
            </a:r>
          </a:p>
        </p:txBody>
      </p:sp>
    </p:spTree>
    <p:extLst>
      <p:ext uri="{BB962C8B-B14F-4D97-AF65-F5344CB8AC3E}">
        <p14:creationId xmlns:p14="http://schemas.microsoft.com/office/powerpoint/2010/main" val="205725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Reflectie van vuil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48000"/>
            <a:ext cx="6796087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08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Zoom 17-85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1/60 sec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F/4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Brandpuntsafstand </a:t>
            </a:r>
            <a:r>
              <a:rPr lang="nl-NL" sz="1200" dirty="0">
                <a:solidFill>
                  <a:srgbClr val="22859A"/>
                </a:solidFill>
              </a:rPr>
              <a:t>17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400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Links boven</a:t>
            </a:r>
          </a:p>
        </p:txBody>
      </p:sp>
      <p:sp>
        <p:nvSpPr>
          <p:cNvPr id="7" name="PIJL-RECHTS 6"/>
          <p:cNvSpPr/>
          <p:nvPr/>
        </p:nvSpPr>
        <p:spPr bwMode="auto">
          <a:xfrm rot="10800000" flipV="1">
            <a:off x="1115616" y="2924944"/>
            <a:ext cx="1440160" cy="432049"/>
          </a:xfrm>
          <a:prstGeom prst="rightArrow">
            <a:avLst>
              <a:gd name="adj1" fmla="val 68897"/>
              <a:gd name="adj2" fmla="val 91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zwerfvuil</a:t>
            </a:r>
          </a:p>
        </p:txBody>
      </p:sp>
      <p:sp>
        <p:nvSpPr>
          <p:cNvPr id="10" name="PIJL-RECHTS 9"/>
          <p:cNvSpPr/>
          <p:nvPr/>
        </p:nvSpPr>
        <p:spPr bwMode="auto">
          <a:xfrm rot="10800000" flipV="1">
            <a:off x="827584" y="1772817"/>
            <a:ext cx="2664296" cy="432049"/>
          </a:xfrm>
          <a:prstGeom prst="rightArrow">
            <a:avLst>
              <a:gd name="adj1" fmla="val 68897"/>
              <a:gd name="adj2" fmla="val 91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Reflecties Verlichting</a:t>
            </a:r>
          </a:p>
        </p:txBody>
      </p:sp>
      <p:sp>
        <p:nvSpPr>
          <p:cNvPr id="11" name="PIJL-RECHTS 10"/>
          <p:cNvSpPr/>
          <p:nvPr/>
        </p:nvSpPr>
        <p:spPr bwMode="auto">
          <a:xfrm rot="16200000" flipV="1">
            <a:off x="5766555" y="3753036"/>
            <a:ext cx="864097" cy="1800201"/>
          </a:xfrm>
          <a:prstGeom prst="rightArrow">
            <a:avLst>
              <a:gd name="adj1" fmla="val 68897"/>
              <a:gd name="adj2" fmla="val 472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Reflecties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/>
              <a:t>monitor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IJL-RECHTS 11"/>
          <p:cNvSpPr/>
          <p:nvPr/>
        </p:nvSpPr>
        <p:spPr bwMode="auto">
          <a:xfrm rot="5400000" flipV="1">
            <a:off x="5256077" y="512677"/>
            <a:ext cx="720080" cy="1800201"/>
          </a:xfrm>
          <a:prstGeom prst="rightArrow">
            <a:avLst>
              <a:gd name="adj1" fmla="val 68897"/>
              <a:gd name="adj2" fmla="val 551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 donker</a:t>
            </a:r>
          </a:p>
        </p:txBody>
      </p:sp>
      <p:sp>
        <p:nvSpPr>
          <p:cNvPr id="13" name="PIJL-RECHTS 12"/>
          <p:cNvSpPr/>
          <p:nvPr/>
        </p:nvSpPr>
        <p:spPr bwMode="auto">
          <a:xfrm rot="10800000" flipV="1">
            <a:off x="5076056" y="5553721"/>
            <a:ext cx="1728189" cy="432049"/>
          </a:xfrm>
          <a:prstGeom prst="rightArrow">
            <a:avLst>
              <a:gd name="adj1" fmla="val 68897"/>
              <a:gd name="adj2" fmla="val 91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Voer resten</a:t>
            </a:r>
          </a:p>
        </p:txBody>
      </p:sp>
    </p:spTree>
    <p:extLst>
      <p:ext uri="{BB962C8B-B14F-4D97-AF65-F5344CB8AC3E}">
        <p14:creationId xmlns:p14="http://schemas.microsoft.com/office/powerpoint/2010/main" val="5651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Gewenste reflectie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1548000"/>
            <a:ext cx="6796087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08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Zoom 17-85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1/60 sec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F/4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Brandpuntsafstand </a:t>
            </a:r>
            <a:r>
              <a:rPr lang="nl-NL" sz="1200" dirty="0">
                <a:solidFill>
                  <a:srgbClr val="22859A"/>
                </a:solidFill>
              </a:rPr>
              <a:t>24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400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Van boven</a:t>
            </a:r>
          </a:p>
        </p:txBody>
      </p:sp>
    </p:spTree>
    <p:extLst>
      <p:ext uri="{BB962C8B-B14F-4D97-AF65-F5344CB8AC3E}">
        <p14:creationId xmlns:p14="http://schemas.microsoft.com/office/powerpoint/2010/main" val="1526962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Schaduw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48000"/>
            <a:ext cx="6796087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08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Zoom 17-85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1/60 sec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F/4,5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Brandpuntsafstand </a:t>
            </a:r>
            <a:r>
              <a:rPr lang="nl-NL" sz="1200" dirty="0">
                <a:solidFill>
                  <a:srgbClr val="22859A"/>
                </a:solidFill>
              </a:rPr>
              <a:t>28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400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Van boven en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net boven het water</a:t>
            </a:r>
          </a:p>
        </p:txBody>
      </p:sp>
    </p:spTree>
    <p:extLst>
      <p:ext uri="{BB962C8B-B14F-4D97-AF65-F5344CB8AC3E}">
        <p14:creationId xmlns:p14="http://schemas.microsoft.com/office/powerpoint/2010/main" val="92602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727" y="3725485"/>
            <a:ext cx="4608512" cy="2791695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094309" y="6085079"/>
            <a:ext cx="182109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350 - 1200 euro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Welke camera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53" y="4149080"/>
            <a:ext cx="3844652" cy="194450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07811"/>
            <a:ext cx="2088232" cy="2692563"/>
          </a:xfrm>
          <a:prstGeom prst="rect">
            <a:avLst/>
          </a:prstGeom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971600" y="1268760"/>
            <a:ext cx="1800200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noFill/>
                <a:latin typeface="Arial Black"/>
              </a:rPr>
              <a:t>?</a:t>
            </a:r>
          </a:p>
        </p:txBody>
      </p:sp>
      <p:sp>
        <p:nvSpPr>
          <p:cNvPr id="14" name="PIJL-RECHTS 13"/>
          <p:cNvSpPr/>
          <p:nvPr/>
        </p:nvSpPr>
        <p:spPr bwMode="auto">
          <a:xfrm>
            <a:off x="2555776" y="2348880"/>
            <a:ext cx="432048" cy="11005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IJL-RECHTS 14"/>
          <p:cNvSpPr/>
          <p:nvPr/>
        </p:nvSpPr>
        <p:spPr bwMode="auto">
          <a:xfrm rot="5400000">
            <a:off x="1655676" y="3080294"/>
            <a:ext cx="432048" cy="14401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502226" y="6023524"/>
            <a:ext cx="16126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70 - 500 </a:t>
            </a:r>
            <a:r>
              <a:rPr lang="nl-NL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euro</a:t>
            </a:r>
          </a:p>
        </p:txBody>
      </p:sp>
    </p:spTree>
    <p:extLst>
      <p:ext uri="{BB962C8B-B14F-4D97-AF65-F5344CB8AC3E}">
        <p14:creationId xmlns:p14="http://schemas.microsoft.com/office/powerpoint/2010/main" val="27260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 animBg="1"/>
      <p:bldP spid="15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Bewegingsonscherpte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30</a:t>
            </a:fld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3131840" y="2109612"/>
            <a:ext cx="5688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dirty="0">
                <a:solidFill>
                  <a:srgbClr val="22859A"/>
                </a:solidFill>
              </a:rPr>
              <a:t>Bewegende visjes staan niet scherp op de foto!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2708920" cy="270892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501796"/>
            <a:ext cx="5571557" cy="371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6996" y="2478944"/>
            <a:ext cx="2592289" cy="1341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 err="1">
                <a:solidFill>
                  <a:srgbClr val="22859A"/>
                </a:solidFill>
                <a:latin typeface="+mn-lt"/>
              </a:rPr>
              <a:t>Programmakeuzewiel</a:t>
            </a:r>
            <a:endParaRPr lang="nl-NL" sz="1400" b="1" dirty="0">
              <a:solidFill>
                <a:srgbClr val="22859A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P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 programma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Tv</a:t>
            </a:r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: sluiterprioriteit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Av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 diafragmaprioriteit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M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 handmatige belichting</a:t>
            </a:r>
          </a:p>
        </p:txBody>
      </p:sp>
      <p:sp>
        <p:nvSpPr>
          <p:cNvPr id="7" name="Rechthoek 6"/>
          <p:cNvSpPr/>
          <p:nvPr/>
        </p:nvSpPr>
        <p:spPr bwMode="auto">
          <a:xfrm>
            <a:off x="2051720" y="4898318"/>
            <a:ext cx="1004664" cy="34634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27888" y="1340768"/>
            <a:ext cx="8371221" cy="504056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Sluitertijd verkorten  </a:t>
            </a:r>
          </a:p>
        </p:txBody>
      </p:sp>
    </p:spTree>
    <p:extLst>
      <p:ext uri="{BB962C8B-B14F-4D97-AF65-F5344CB8AC3E}">
        <p14:creationId xmlns:p14="http://schemas.microsoft.com/office/powerpoint/2010/main" val="11166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2708920" cy="2708920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Bewegingsonscherpte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31</a:t>
            </a:fld>
            <a:endParaRPr lang="nl-NL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6996" y="2478944"/>
            <a:ext cx="2592289" cy="1341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 err="1">
                <a:solidFill>
                  <a:srgbClr val="22859A"/>
                </a:solidFill>
                <a:latin typeface="+mn-lt"/>
              </a:rPr>
              <a:t>Programmakeuzewiel</a:t>
            </a:r>
            <a:endParaRPr lang="nl-NL" sz="1400" b="1" dirty="0">
              <a:solidFill>
                <a:srgbClr val="22859A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P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 programma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FF0000"/>
                </a:solidFill>
                <a:latin typeface="+mn-lt"/>
              </a:rPr>
              <a:t>Tv</a:t>
            </a:r>
            <a:r>
              <a:rPr lang="nl-NL" sz="1400" dirty="0">
                <a:solidFill>
                  <a:srgbClr val="FF0000"/>
                </a:solidFill>
                <a:latin typeface="+mn-lt"/>
              </a:rPr>
              <a:t>: sluiterprioriteit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Av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 diafragmaprioriteit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M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 handmatige belichting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131840" y="210961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dirty="0">
                <a:solidFill>
                  <a:srgbClr val="22859A"/>
                </a:solidFill>
              </a:rPr>
              <a:t>Na afdrukken, foto niet scherp!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2051720" y="4898318"/>
            <a:ext cx="1004664" cy="34634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501797"/>
            <a:ext cx="5567269" cy="37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hthoek 10"/>
          <p:cNvSpPr/>
          <p:nvPr/>
        </p:nvSpPr>
        <p:spPr bwMode="auto">
          <a:xfrm>
            <a:off x="327888" y="1268760"/>
            <a:ext cx="8371221" cy="840852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Camera </a:t>
            </a:r>
            <a:r>
              <a:rPr lang="nl-NL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stilhouden,  </a:t>
            </a:r>
            <a:r>
              <a:rPr kumimoji="0" lang="nl-NL" sz="1800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statief + draadontspanner gebruiken, of sluitertijd verkorten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Vuistregel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 maximale belichtingstijd = 1/</a:t>
            </a:r>
            <a:r>
              <a:rPr lang="nl-NL" sz="1400" dirty="0" err="1">
                <a:solidFill>
                  <a:srgbClr val="22859A"/>
                </a:solidFill>
                <a:latin typeface="+mn-lt"/>
              </a:rPr>
              <a:t>brandpuntslengte</a:t>
            </a:r>
            <a:endParaRPr lang="nl-NL" sz="1400" dirty="0">
              <a:solidFill>
                <a:srgbClr val="22859A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Voorbeeld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:</a:t>
            </a:r>
            <a:r>
              <a:rPr lang="nl-NL" sz="1400" b="1" dirty="0">
                <a:solidFill>
                  <a:srgbClr val="22859A"/>
                </a:solidFill>
                <a:latin typeface="+mn-lt"/>
              </a:rPr>
              <a:t> </a:t>
            </a:r>
            <a:r>
              <a:rPr lang="nl-NL" sz="1400" dirty="0">
                <a:solidFill>
                  <a:srgbClr val="22859A"/>
                </a:solidFill>
                <a:latin typeface="+mn-lt"/>
              </a:rPr>
              <a:t>een 50 mm lens mag je dus maximaal 1/50 seconden uit de hand belichten </a:t>
            </a:r>
          </a:p>
        </p:txBody>
      </p:sp>
    </p:spTree>
    <p:extLst>
      <p:ext uri="{BB962C8B-B14F-4D97-AF65-F5344CB8AC3E}">
        <p14:creationId xmlns:p14="http://schemas.microsoft.com/office/powerpoint/2010/main" val="2519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 centrum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548000"/>
            <a:ext cx="6804000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7200000" y="1548000"/>
            <a:ext cx="1908000" cy="450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sz="1200" b="1" dirty="0"/>
          </a:p>
          <a:p>
            <a:pPr marL="0" indent="0" algn="ctr">
              <a:buNone/>
            </a:pPr>
            <a:r>
              <a:rPr lang="nl-NL" sz="1200" b="1" dirty="0"/>
              <a:t>Lens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Zoom 17-85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Sluitertijd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1/60 sec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Diafragma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F/5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Brandpuntsafstand </a:t>
            </a:r>
            <a:r>
              <a:rPr lang="nl-NL" sz="1200" dirty="0">
                <a:solidFill>
                  <a:srgbClr val="22859A"/>
                </a:solidFill>
              </a:rPr>
              <a:t>44 mm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>
                <a:solidFill>
                  <a:schemeClr val="accent6"/>
                </a:solidFill>
              </a:rPr>
              <a:t>ISO</a:t>
            </a:r>
          </a:p>
          <a:p>
            <a:pPr marL="0" indent="0" algn="ctr">
              <a:buFont typeface="Wingdings" pitchFamily="2" charset="2"/>
              <a:buNone/>
            </a:pPr>
            <a:r>
              <a:rPr lang="nl-NL" sz="1200" dirty="0">
                <a:solidFill>
                  <a:srgbClr val="22859A"/>
                </a:solidFill>
              </a:rPr>
              <a:t>400</a:t>
            </a:r>
          </a:p>
          <a:p>
            <a:pPr marL="0" indent="0" algn="ctr">
              <a:buFont typeface="Wingdings" pitchFamily="2" charset="2"/>
              <a:buNone/>
            </a:pPr>
            <a:endParaRPr lang="nl-NL" sz="1200" dirty="0">
              <a:solidFill>
                <a:srgbClr val="22859A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nl-NL" sz="1200" b="1" dirty="0"/>
              <a:t>Flits</a:t>
            </a:r>
          </a:p>
          <a:p>
            <a:pPr marL="0" indent="0" algn="ctr">
              <a:buNone/>
            </a:pPr>
            <a:r>
              <a:rPr lang="nl-NL" sz="1200" dirty="0">
                <a:solidFill>
                  <a:srgbClr val="22859A"/>
                </a:solidFill>
              </a:rPr>
              <a:t>Van boven</a:t>
            </a:r>
          </a:p>
        </p:txBody>
      </p:sp>
    </p:spTree>
    <p:extLst>
      <p:ext uri="{BB962C8B-B14F-4D97-AF65-F5344CB8AC3E}">
        <p14:creationId xmlns:p14="http://schemas.microsoft.com/office/powerpoint/2010/main" val="2856445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 links &amp; onder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557128"/>
            <a:ext cx="300000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Tijdelijke aanduiding voor inhoud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556792"/>
            <a:ext cx="3024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2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JL-RECHTS 8"/>
          <p:cNvSpPr/>
          <p:nvPr/>
        </p:nvSpPr>
        <p:spPr bwMode="auto">
          <a:xfrm>
            <a:off x="4355976" y="3263865"/>
            <a:ext cx="432048" cy="11005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63976"/>
            <a:ext cx="3024000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552" y="0"/>
            <a:ext cx="6696744" cy="980728"/>
          </a:xfrm>
        </p:spPr>
        <p:txBody>
          <a:bodyPr/>
          <a:lstStyle/>
          <a:p>
            <a:r>
              <a:rPr lang="nl-NL" dirty="0"/>
              <a:t>Foto bewerking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80000"/>
            <a:ext cx="3024000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2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12031 0.04005 C 0.14549 0.04908 0.18316 0.05394 0.22257 0.05394 C 0.26736 0.05394 0.3033 0.04908 0.32847 0.04005 L 0.44896 -2.9629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552" y="0"/>
            <a:ext cx="6696744" cy="980728"/>
          </a:xfrm>
        </p:spPr>
        <p:txBody>
          <a:bodyPr/>
          <a:lstStyle/>
          <a:p>
            <a:r>
              <a:rPr lang="nl-NL" dirty="0"/>
              <a:t>Foto bewerking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53" y="1562571"/>
            <a:ext cx="3020483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556792"/>
            <a:ext cx="302433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IJL-RECHTS 11"/>
          <p:cNvSpPr/>
          <p:nvPr/>
        </p:nvSpPr>
        <p:spPr bwMode="auto">
          <a:xfrm>
            <a:off x="179512" y="4566067"/>
            <a:ext cx="2088232" cy="545942"/>
          </a:xfrm>
          <a:prstGeom prst="rightArrow">
            <a:avLst>
              <a:gd name="adj1" fmla="val 68897"/>
              <a:gd name="adj2" fmla="val 91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Eitjes gekleurd</a:t>
            </a:r>
          </a:p>
        </p:txBody>
      </p:sp>
      <p:sp>
        <p:nvSpPr>
          <p:cNvPr id="13" name="PIJL-RECHTS 12"/>
          <p:cNvSpPr/>
          <p:nvPr/>
        </p:nvSpPr>
        <p:spPr bwMode="auto">
          <a:xfrm>
            <a:off x="4427984" y="1830072"/>
            <a:ext cx="2160240" cy="545942"/>
          </a:xfrm>
          <a:prstGeom prst="rightArrow">
            <a:avLst>
              <a:gd name="adj1" fmla="val 68897"/>
              <a:gd name="adj2" fmla="val 91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Vuil verwijdert</a:t>
            </a:r>
          </a:p>
        </p:txBody>
      </p:sp>
    </p:spTree>
    <p:extLst>
      <p:ext uri="{BB962C8B-B14F-4D97-AF65-F5344CB8AC3E}">
        <p14:creationId xmlns:p14="http://schemas.microsoft.com/office/powerpoint/2010/main" val="25691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 is geen Goed of Fout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1548000"/>
            <a:ext cx="6804000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2720D6-92EA-4DBC-931A-D5AE0CC2DB69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  <p:sp>
        <p:nvSpPr>
          <p:cNvPr id="10" name="Rechthoek 9"/>
          <p:cNvSpPr/>
          <p:nvPr/>
        </p:nvSpPr>
        <p:spPr bwMode="auto">
          <a:xfrm>
            <a:off x="6228184" y="1268760"/>
            <a:ext cx="2232248" cy="144016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Maar dit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is goed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FOUT</a:t>
            </a:r>
          </a:p>
        </p:txBody>
      </p:sp>
    </p:spTree>
    <p:extLst>
      <p:ext uri="{BB962C8B-B14F-4D97-AF65-F5344CB8AC3E}">
        <p14:creationId xmlns:p14="http://schemas.microsoft.com/office/powerpoint/2010/main" val="8824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3501008"/>
            <a:ext cx="4762500" cy="3105150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De beste foto tips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510B30-9DA2-4672-B975-BDE68128FF29}" type="slidenum">
              <a:rPr lang="nl-NL"/>
              <a:pPr>
                <a:defRPr/>
              </a:pPr>
              <a:t>37</a:t>
            </a:fld>
            <a:endParaRPr lang="nl-NL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4226" y="1556791"/>
            <a:ext cx="8262230" cy="28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Fotografie tips:</a:t>
            </a:r>
            <a:endParaRPr lang="nl-NL" dirty="0"/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Selecteer de beste foto’s over het onderwerp;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Verwijder de slechte foto’s;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Bestudeer de instellingen van de goede foto’s;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Start foto’s maken met deze instellingen;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Experimenteer met de instellingen (kleine stapjes); 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Ga naar stap 1.</a:t>
            </a:r>
            <a:br>
              <a:rPr lang="nl-NL" dirty="0"/>
            </a:br>
            <a:endParaRPr lang="nl-NL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159" y="4292489"/>
            <a:ext cx="4608889" cy="21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rgbClr val="22859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Software tips:</a:t>
            </a:r>
            <a:endParaRPr lang="nl-NL" dirty="0"/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Alleen in noodgevallen gebruiken;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Een goed foto maken is 10 keer sneller als bewerken;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dirty="0"/>
              <a:t>Oefenen, oefenen, …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Samenvatting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E28C0-B82B-42C4-A548-1230766C9B0D}" type="slidenum">
              <a:rPr lang="nl-NL" smtClean="0"/>
              <a:pPr>
                <a:defRPr/>
              </a:pPr>
              <a:t>38</a:t>
            </a:fld>
            <a:endParaRPr lang="nl-NL"/>
          </a:p>
        </p:txBody>
      </p:sp>
      <p:sp>
        <p:nvSpPr>
          <p:cNvPr id="27653" name="WordArt 3"/>
          <p:cNvSpPr>
            <a:spLocks noChangeArrowheads="1" noChangeShapeType="1" noTextEdit="1"/>
          </p:cNvSpPr>
          <p:nvPr/>
        </p:nvSpPr>
        <p:spPr bwMode="auto">
          <a:xfrm>
            <a:off x="5508625" y="1916113"/>
            <a:ext cx="3025775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noFill/>
                <a:latin typeface="Arial Black"/>
              </a:rPr>
              <a:t>?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323850" y="1700213"/>
            <a:ext cx="55784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nl-NL" sz="4000" b="1" dirty="0">
              <a:solidFill>
                <a:srgbClr val="22859A"/>
              </a:solidFill>
              <a:latin typeface="Verdana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4000" b="1" dirty="0">
                <a:solidFill>
                  <a:srgbClr val="22859A"/>
                </a:solidFill>
                <a:latin typeface="Verdana" pitchFamily="34" charset="0"/>
              </a:rPr>
              <a:t>Zijn er nog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nl-NL" sz="8800" b="1" dirty="0">
                <a:solidFill>
                  <a:schemeClr val="accent1"/>
                </a:solidFill>
                <a:latin typeface="Verdana" pitchFamily="34" charset="0"/>
              </a:rPr>
              <a:t>Vragen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Welke Objectief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4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817" y="4345979"/>
            <a:ext cx="1882097" cy="1323916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55777" y="5796475"/>
            <a:ext cx="15841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95 - 1350 euro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6045" y="3418588"/>
            <a:ext cx="1895079" cy="781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Standaard lens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dirty="0">
                <a:solidFill>
                  <a:srgbClr val="22859A"/>
                </a:solidFill>
                <a:latin typeface="+mn-lt"/>
              </a:rPr>
              <a:t>Vaste brandpunt</a:t>
            </a:r>
            <a:br>
              <a:rPr lang="nl-NL" sz="1400" dirty="0">
                <a:solidFill>
                  <a:srgbClr val="22859A"/>
                </a:solidFill>
                <a:latin typeface="+mn-lt"/>
              </a:rPr>
            </a:br>
            <a:r>
              <a:rPr lang="nl-NL" sz="1400" dirty="0">
                <a:solidFill>
                  <a:srgbClr val="22859A"/>
                </a:solidFill>
                <a:latin typeface="+mn-lt"/>
              </a:rPr>
              <a:t> 50 mm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011564"/>
            <a:ext cx="486000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332000"/>
            <a:ext cx="297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hthoek 18"/>
          <p:cNvSpPr/>
          <p:nvPr/>
        </p:nvSpPr>
        <p:spPr>
          <a:xfrm>
            <a:off x="6660232" y="261866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dirty="0">
                <a:solidFill>
                  <a:srgbClr val="22859A"/>
                </a:solidFill>
              </a:rPr>
              <a:t>Brandpunt 50 mm</a:t>
            </a:r>
          </a:p>
        </p:txBody>
      </p:sp>
    </p:spTree>
    <p:extLst>
      <p:ext uri="{BB962C8B-B14F-4D97-AF65-F5344CB8AC3E}">
        <p14:creationId xmlns:p14="http://schemas.microsoft.com/office/powerpoint/2010/main" val="1148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Welke Objectief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761" y="3583468"/>
            <a:ext cx="2060448" cy="1828800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27584" y="5815136"/>
            <a:ext cx="16527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250 - 1300 euro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39552" y="2420888"/>
            <a:ext cx="18288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Macro lens</a:t>
            </a:r>
            <a:br>
              <a:rPr lang="nl-NL" sz="1400" dirty="0">
                <a:solidFill>
                  <a:srgbClr val="22859A"/>
                </a:solidFill>
                <a:latin typeface="+mn-lt"/>
              </a:rPr>
            </a:br>
            <a:r>
              <a:rPr lang="nl-NL" sz="1400" dirty="0">
                <a:solidFill>
                  <a:srgbClr val="22859A"/>
                </a:solidFill>
                <a:latin typeface="+mn-lt"/>
              </a:rPr>
              <a:t>Vaste brandpunt</a:t>
            </a:r>
            <a:br>
              <a:rPr lang="nl-NL" sz="1400" dirty="0">
                <a:solidFill>
                  <a:srgbClr val="22859A"/>
                </a:solidFill>
                <a:latin typeface="+mn-lt"/>
              </a:rPr>
            </a:br>
            <a:r>
              <a:rPr lang="nl-NL" sz="1400" dirty="0">
                <a:solidFill>
                  <a:srgbClr val="22859A"/>
                </a:solidFill>
                <a:latin typeface="+mn-lt"/>
              </a:rPr>
              <a:t>50 - 180 mm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988000"/>
            <a:ext cx="486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332000"/>
            <a:ext cx="297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6660232" y="261866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dirty="0">
                <a:solidFill>
                  <a:srgbClr val="22859A"/>
                </a:solidFill>
              </a:rPr>
              <a:t>Brandpunt 90 mm</a:t>
            </a:r>
          </a:p>
        </p:txBody>
      </p:sp>
    </p:spTree>
    <p:extLst>
      <p:ext uri="{BB962C8B-B14F-4D97-AF65-F5344CB8AC3E}">
        <p14:creationId xmlns:p14="http://schemas.microsoft.com/office/powerpoint/2010/main" val="34503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Welke Objectief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51" y="3012701"/>
            <a:ext cx="2088232" cy="2692563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87371" y="5885538"/>
            <a:ext cx="17281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170 - 1800 euro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1" y="2006979"/>
            <a:ext cx="2023831" cy="824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Zoom lens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dirty="0">
                <a:solidFill>
                  <a:srgbClr val="22859A"/>
                </a:solidFill>
                <a:latin typeface="+mn-lt"/>
              </a:rPr>
              <a:t>Variabele brandpunt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dirty="0">
                <a:solidFill>
                  <a:srgbClr val="22859A"/>
                </a:solidFill>
                <a:latin typeface="+mn-lt"/>
              </a:rPr>
              <a:t>17 – 200 mm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804248" y="2109612"/>
            <a:ext cx="201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dirty="0">
                <a:solidFill>
                  <a:srgbClr val="22859A"/>
                </a:solidFill>
              </a:rPr>
              <a:t>Brandpunt 85 mm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425" y="2478944"/>
            <a:ext cx="5606241" cy="373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Welke Flitser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619672" y="6093296"/>
            <a:ext cx="15841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90 - 360 euro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163" y="2943184"/>
            <a:ext cx="2854506" cy="285450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7" y="2132856"/>
            <a:ext cx="4286250" cy="34861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030" y="4707142"/>
            <a:ext cx="1395155" cy="1116124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1785" y="6093295"/>
            <a:ext cx="17281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20 - 30 euro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04048" y="6093294"/>
            <a:ext cx="17281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30 - 60 euro</a:t>
            </a:r>
          </a:p>
        </p:txBody>
      </p:sp>
      <p:sp>
        <p:nvSpPr>
          <p:cNvPr id="8" name="Rechthoek 7"/>
          <p:cNvSpPr/>
          <p:nvPr/>
        </p:nvSpPr>
        <p:spPr>
          <a:xfrm>
            <a:off x="7246699" y="4029819"/>
            <a:ext cx="1518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 err="1">
                <a:solidFill>
                  <a:srgbClr val="22859A"/>
                </a:solidFill>
                <a:latin typeface="+mn-lt"/>
              </a:rPr>
              <a:t>Omni</a:t>
            </a:r>
            <a:r>
              <a:rPr lang="nl-NL" sz="1400" b="1" dirty="0">
                <a:solidFill>
                  <a:srgbClr val="22859A"/>
                </a:solidFill>
                <a:latin typeface="+mn-lt"/>
              </a:rPr>
              <a:t> </a:t>
            </a:r>
            <a:r>
              <a:rPr lang="nl-NL" sz="1400" b="1" dirty="0" err="1">
                <a:solidFill>
                  <a:srgbClr val="22859A"/>
                </a:solidFill>
                <a:latin typeface="+mn-lt"/>
              </a:rPr>
              <a:t>Bounce</a:t>
            </a:r>
            <a:endParaRPr lang="nl-NL" sz="1400" b="1" dirty="0">
              <a:solidFill>
                <a:srgbClr val="22859A"/>
              </a:solidFill>
              <a:latin typeface="+mn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036826" y="2373044"/>
            <a:ext cx="1662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22859A"/>
                </a:solidFill>
                <a:latin typeface="+mn-lt"/>
              </a:rPr>
              <a:t>Off-</a:t>
            </a:r>
            <a:r>
              <a:rPr lang="nl-NL" sz="1400" b="1" dirty="0" err="1">
                <a:solidFill>
                  <a:srgbClr val="22859A"/>
                </a:solidFill>
                <a:latin typeface="+mn-lt"/>
              </a:rPr>
              <a:t>Shoe</a:t>
            </a:r>
            <a:r>
              <a:rPr lang="nl-NL" sz="1400" b="1" dirty="0">
                <a:solidFill>
                  <a:srgbClr val="22859A"/>
                </a:solidFill>
                <a:latin typeface="+mn-lt"/>
              </a:rPr>
              <a:t> </a:t>
            </a:r>
            <a:r>
              <a:rPr lang="nl-NL" sz="1400" b="1" dirty="0" err="1">
                <a:solidFill>
                  <a:srgbClr val="22859A"/>
                </a:solidFill>
                <a:latin typeface="+mn-lt"/>
              </a:rPr>
              <a:t>Cord</a:t>
            </a:r>
            <a:r>
              <a:rPr lang="nl-NL" sz="1400" b="1" dirty="0">
                <a:solidFill>
                  <a:srgbClr val="22859A"/>
                </a:solidFill>
                <a:latin typeface="+mn-lt"/>
              </a:rPr>
              <a:t> </a:t>
            </a:r>
          </a:p>
        </p:txBody>
      </p:sp>
      <p:sp>
        <p:nvSpPr>
          <p:cNvPr id="19" name="Rechthoek 18"/>
          <p:cNvSpPr/>
          <p:nvPr/>
        </p:nvSpPr>
        <p:spPr>
          <a:xfrm>
            <a:off x="1757444" y="1412776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22859A"/>
                </a:solidFill>
                <a:latin typeface="+mn-lt"/>
              </a:rPr>
              <a:t>Draaibare flitser </a:t>
            </a:r>
          </a:p>
        </p:txBody>
      </p:sp>
    </p:spTree>
    <p:extLst>
      <p:ext uri="{BB962C8B-B14F-4D97-AF65-F5344CB8AC3E}">
        <p14:creationId xmlns:p14="http://schemas.microsoft.com/office/powerpoint/2010/main" val="22825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59" y="1898238"/>
            <a:ext cx="3810000" cy="3810000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6851650" cy="980728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Hulp middelen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13F68-02E7-40DA-BC15-9BE451EE3D7E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92734" y="5914331"/>
            <a:ext cx="15841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25 - 500 euro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018032" y="5914330"/>
            <a:ext cx="17281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30 - 60 euro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0" y="3875931"/>
            <a:ext cx="1988096" cy="1988096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97761" y="5914331"/>
            <a:ext cx="17281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itchFamily="34" charset="0"/>
              </a:rPr>
              <a:t>15 - 100 euro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907087" y="3469186"/>
            <a:ext cx="20112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nl-NL" sz="1400" b="1" dirty="0">
                <a:solidFill>
                  <a:srgbClr val="22859A"/>
                </a:solidFill>
                <a:latin typeface="+mn-lt"/>
              </a:rPr>
              <a:t>Draadontspanner</a:t>
            </a:r>
          </a:p>
        </p:txBody>
      </p:sp>
      <p:sp>
        <p:nvSpPr>
          <p:cNvPr id="9" name="Rechthoek 8"/>
          <p:cNvSpPr/>
          <p:nvPr/>
        </p:nvSpPr>
        <p:spPr>
          <a:xfrm>
            <a:off x="905929" y="1898238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22859A"/>
                </a:solidFill>
                <a:latin typeface="+mn-lt"/>
              </a:rPr>
              <a:t>Statief</a:t>
            </a:r>
          </a:p>
        </p:txBody>
      </p:sp>
      <p:sp>
        <p:nvSpPr>
          <p:cNvPr id="17" name="Rechthoek 16"/>
          <p:cNvSpPr/>
          <p:nvPr/>
        </p:nvSpPr>
        <p:spPr>
          <a:xfrm>
            <a:off x="3059832" y="2348880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22859A"/>
                </a:solidFill>
                <a:latin typeface="+mn-lt"/>
              </a:rPr>
              <a:t>Balhoofd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1745" y="3753457"/>
            <a:ext cx="2274168" cy="170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hthoek 18"/>
          <p:cNvSpPr/>
          <p:nvPr/>
        </p:nvSpPr>
        <p:spPr>
          <a:xfrm>
            <a:off x="4973153" y="3006824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rgbClr val="22859A"/>
                </a:solidFill>
                <a:latin typeface="+mn-lt"/>
              </a:rPr>
              <a:t>Grijskaart</a:t>
            </a:r>
          </a:p>
        </p:txBody>
      </p:sp>
    </p:spTree>
    <p:extLst>
      <p:ext uri="{BB962C8B-B14F-4D97-AF65-F5344CB8AC3E}">
        <p14:creationId xmlns:p14="http://schemas.microsoft.com/office/powerpoint/2010/main" val="18848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Beeldvorming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5903912" cy="316842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nl-NL" sz="3200" b="1" dirty="0">
                <a:solidFill>
                  <a:srgbClr val="22859A"/>
                </a:solidFill>
              </a:rPr>
              <a:t>Wat heeft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sz="4800" b="1" dirty="0">
                <a:solidFill>
                  <a:srgbClr val="22859A"/>
                </a:solidFill>
              </a:rPr>
              <a:t> een mooie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sz="4800" b="1" dirty="0">
                <a:solidFill>
                  <a:srgbClr val="22859A"/>
                </a:solidFill>
              </a:rPr>
              <a:t> </a:t>
            </a:r>
            <a:r>
              <a:rPr lang="nl-NL" sz="12000" b="1" dirty="0">
                <a:solidFill>
                  <a:srgbClr val="22859A"/>
                </a:solidFill>
              </a:rPr>
              <a:t>FOTO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Ernö Dobronyi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B1B88-F698-4BB0-8042-9466AAAF128F}" type="slidenum">
              <a:rPr lang="nl-NL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14342" name="WordArt 4"/>
          <p:cNvSpPr>
            <a:spLocks noChangeArrowheads="1" noChangeShapeType="1" noTextEdit="1"/>
          </p:cNvSpPr>
          <p:nvPr/>
        </p:nvSpPr>
        <p:spPr bwMode="auto">
          <a:xfrm>
            <a:off x="5651500" y="1916113"/>
            <a:ext cx="3025775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noFill/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theme/theme1.xml><?xml version="1.0" encoding="utf-8"?>
<a:theme xmlns:a="http://schemas.openxmlformats.org/drawingml/2006/main" name="NOB powerpoint">
  <a:themeElements>
    <a:clrScheme name="NOB powerpoint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NOB powerpoint">
      <a:majorFont>
        <a:latin typeface="Eras Demi ITC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B powerpoint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B powerpoint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B powerpoint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B powerpoint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B powerpoint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B powerpoint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B powerpoint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B powerpoint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B powerpoint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</TotalTime>
  <Words>1144</Words>
  <Application>Microsoft Office PowerPoint</Application>
  <PresentationFormat>Diavoorstelling (4:3)</PresentationFormat>
  <Paragraphs>478</Paragraphs>
  <Slides>38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Eras Demi ITC</vt:lpstr>
      <vt:lpstr>Verdana</vt:lpstr>
      <vt:lpstr>Wingdings</vt:lpstr>
      <vt:lpstr>NOB powerpoint</vt:lpstr>
      <vt:lpstr>Aquarium fotografie</vt:lpstr>
      <vt:lpstr>Onderwerpen</vt:lpstr>
      <vt:lpstr>Welke camera</vt:lpstr>
      <vt:lpstr>Welke Objectief</vt:lpstr>
      <vt:lpstr>Welke Objectief</vt:lpstr>
      <vt:lpstr>Welke Objectief</vt:lpstr>
      <vt:lpstr>Welke Flitser</vt:lpstr>
      <vt:lpstr>Hulp middelen</vt:lpstr>
      <vt:lpstr>Beeldvorming</vt:lpstr>
      <vt:lpstr>Beeldvorming antwoord</vt:lpstr>
      <vt:lpstr>Het onderwerp</vt:lpstr>
      <vt:lpstr>Het verhaal</vt:lpstr>
      <vt:lpstr>Soms een beetje humor</vt:lpstr>
      <vt:lpstr>Beeldvorming ISO-waarde</vt:lpstr>
      <vt:lpstr>Beeldvorming Diafragma</vt:lpstr>
      <vt:lpstr>Beeldvorming Sluitertijd</vt:lpstr>
      <vt:lpstr>Wit balans</vt:lpstr>
      <vt:lpstr>Witbalans</vt:lpstr>
      <vt:lpstr>Witbalans</vt:lpstr>
      <vt:lpstr>Witbalans</vt:lpstr>
      <vt:lpstr>Witbalans</vt:lpstr>
      <vt:lpstr>Witbalans</vt:lpstr>
      <vt:lpstr>Witbalans</vt:lpstr>
      <vt:lpstr>Witbalans</vt:lpstr>
      <vt:lpstr>Reflectie van flitser</vt:lpstr>
      <vt:lpstr>Reflectie door aquarium</vt:lpstr>
      <vt:lpstr>Reflectie van vuil</vt:lpstr>
      <vt:lpstr>Gewenste reflectie</vt:lpstr>
      <vt:lpstr>Schaduw</vt:lpstr>
      <vt:lpstr>Bewegingsonscherpte</vt:lpstr>
      <vt:lpstr>Bewegingsonscherpte</vt:lpstr>
      <vt:lpstr>Positie centrum</vt:lpstr>
      <vt:lpstr>Positie links &amp; onder</vt:lpstr>
      <vt:lpstr>Foto bewerking</vt:lpstr>
      <vt:lpstr>Foto bewerking</vt:lpstr>
      <vt:lpstr>Er is geen Goed of Fout</vt:lpstr>
      <vt:lpstr>De beste foto tips</vt:lpstr>
      <vt:lpstr>Samenvatting</vt:lpstr>
    </vt:vector>
  </TitlesOfParts>
  <Company>Privé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DCH - aquarium fotografie</dc:title>
  <dc:creator>Ernö Dobronyi</dc:creator>
  <cp:lastModifiedBy>Erno Dobronyi</cp:lastModifiedBy>
  <cp:revision>300</cp:revision>
  <cp:lastPrinted>2010-11-18T14:39:31Z</cp:lastPrinted>
  <dcterms:created xsi:type="dcterms:W3CDTF">2006-11-01T11:24:25Z</dcterms:created>
  <dcterms:modified xsi:type="dcterms:W3CDTF">2017-01-11T13:02:23Z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